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8D3"/>
    <a:srgbClr val="93CD53"/>
    <a:srgbClr val="2778BB"/>
    <a:srgbClr val="E46C0A"/>
    <a:srgbClr val="F1450F"/>
    <a:srgbClr val="FFFFFF"/>
    <a:srgbClr val="CD3535"/>
    <a:srgbClr val="24ABC2"/>
    <a:srgbClr val="36C3D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55" autoAdjust="0"/>
    <p:restoredTop sz="99712" autoAdjust="0"/>
  </p:normalViewPr>
  <p:slideViewPr>
    <p:cSldViewPr snapToObjects="1">
      <p:cViewPr>
        <p:scale>
          <a:sx n="80" d="100"/>
          <a:sy n="80" d="100"/>
        </p:scale>
        <p:origin x="-3366" y="-108"/>
      </p:cViewPr>
      <p:guideLst>
        <p:guide orient="horz" pos="5955"/>
        <p:guide orient="horz" pos="852"/>
        <p:guide orient="horz" pos="285"/>
        <p:guide pos="346"/>
        <p:guide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font" Target="fonts/font1.fntdata"/><Relationship Id="rId57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28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3"/>
            <a:ext cx="5447030" cy="4473416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483301" y="5684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86453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3977" y="1352550"/>
            <a:ext cx="5759450" cy="7078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C00000"/>
                </a:solidFill>
                <a:latin typeface="Golos Text" panose="020B0604020202020204" charset="0"/>
                <a:ea typeface="Golos Text" panose="020B0604020202020204" charset="0"/>
              </a:rPr>
              <a:t>Узнать о своем праве на льготы </a:t>
            </a:r>
            <a:r>
              <a:rPr lang="ru-RU" sz="2800" b="1" dirty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 можно на сайте ФНС России</a:t>
            </a:r>
            <a:endParaRPr lang="ru-RU" sz="2800" dirty="0" smtClean="0">
              <a:solidFill>
                <a:srgbClr val="0070C0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6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1200"/>
              </a:spcAft>
            </a:pPr>
            <a:endParaRPr lang="ru-RU" sz="12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Основные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категории физических лиц, имеющих право на налоговые льготы по имущественным налогам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: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пенсионеры;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предпенсионеры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многодетные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семьи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дети, оставшиеся без попечения родителей;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граждане с ограниченными возможностями по здоровью;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ветераны боевых действий;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военнослужащие;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граждане, подвергшиеся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воздействию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радиации;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л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иквидаторы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ядерных аварий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 другие</a:t>
            </a:r>
          </a:p>
          <a:p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Заполнить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 направить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заявление о предоставлении льготы 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 имущественным налогам удобно через  электронный сервис 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«Личный кабинет налогоплательщика для физических лиц»  </a:t>
            </a:r>
          </a:p>
        </p:txBody>
      </p:sp>
      <p:pic>
        <p:nvPicPr>
          <p:cNvPr id="14" name="Graphic 4">
            <a:extLst>
              <a:ext uri="{FF2B5EF4-FFF2-40B4-BE49-F238E27FC236}">
                <a16:creationId xmlns:a16="http://schemas.microsoft.com/office/drawing/2014/main" xmlns="" id="{EBDDB8D6-CEFE-4D6B-4D64-BECCE1AF5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14069" y="8238837"/>
            <a:ext cx="1775445" cy="1179576"/>
          </a:xfrm>
          <a:prstGeom prst="rect">
            <a:avLst/>
          </a:prstGeom>
        </p:spPr>
      </p:pic>
      <p:pic>
        <p:nvPicPr>
          <p:cNvPr id="1026" name="Picture 2" descr="C:\Users\5404-01-239\Desktop\clck (5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96" y="8338562"/>
            <a:ext cx="991413" cy="9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Выноска со стрелкой вниз 24"/>
          <p:cNvSpPr/>
          <p:nvPr/>
        </p:nvSpPr>
        <p:spPr>
          <a:xfrm>
            <a:off x="523977" y="2876011"/>
            <a:ext cx="5796302" cy="923578"/>
          </a:xfrm>
          <a:prstGeom prst="downArrowCallout">
            <a:avLst>
              <a:gd name="adj1" fmla="val 25000"/>
              <a:gd name="adj2" fmla="val 25000"/>
              <a:gd name="adj3" fmla="val 22615"/>
              <a:gd name="adj4" fmla="val 64977"/>
            </a:avLst>
          </a:prstGeom>
          <a:solidFill>
            <a:schemeClr val="bg1"/>
          </a:solidFill>
          <a:ln w="19050">
            <a:solidFill>
              <a:srgbClr val="2D88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Зайти на сайт Федеральной налоговой службы </a:t>
            </a:r>
            <a:r>
              <a:rPr lang="en-US" sz="12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Воспользоваться онлайн-сервисом </a:t>
            </a:r>
            <a:r>
              <a:rPr lang="ru-RU" sz="12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«Справочная информация о ставках и льготах по имущественным налогам»</a:t>
            </a:r>
            <a:endParaRPr lang="ru-RU" sz="1200" b="1" dirty="0">
              <a:solidFill>
                <a:srgbClr val="0070C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523977" y="3799589"/>
            <a:ext cx="5796302" cy="971084"/>
          </a:xfrm>
          <a:prstGeom prst="downArrowCallou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Выбрать </a:t>
            </a:r>
            <a:r>
              <a:rPr lang="ru-RU" sz="12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вид налога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и </a:t>
            </a:r>
            <a:r>
              <a:rPr lang="ru-RU" sz="12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налоговый </a:t>
            </a:r>
            <a:r>
              <a:rPr lang="ru-RU" sz="1200" b="1" dirty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период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3977" y="4768812"/>
            <a:ext cx="5796302" cy="6015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Выбрать </a:t>
            </a:r>
            <a:r>
              <a:rPr lang="ru-RU" sz="12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субъект Российской Федерации</a:t>
            </a:r>
            <a:r>
              <a:rPr lang="ru-RU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,  </a:t>
            </a:r>
            <a:br>
              <a:rPr lang="ru-RU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указать </a:t>
            </a:r>
            <a:r>
              <a:rPr lang="ru-RU" sz="12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муниципальное образование</a:t>
            </a:r>
            <a:r>
              <a:rPr lang="ru-RU" sz="1200" b="1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, нажать </a:t>
            </a:r>
            <a:r>
              <a:rPr lang="ru-RU" sz="12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«Найти»</a:t>
            </a:r>
            <a:endParaRPr lang="ru-RU" sz="1200" b="1" dirty="0">
              <a:solidFill>
                <a:srgbClr val="0070C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168318</TotalTime>
  <Words>114</Words>
  <Application>Microsoft Office PowerPoint</Application>
  <PresentationFormat>Лист A4 (210x297 мм)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Рыжкович Юлия Петровна</cp:lastModifiedBy>
  <cp:revision>2181</cp:revision>
  <cp:lastPrinted>2023-08-30T08:14:10Z</cp:lastPrinted>
  <dcterms:created xsi:type="dcterms:W3CDTF">2014-10-08T23:03:32Z</dcterms:created>
  <dcterms:modified xsi:type="dcterms:W3CDTF">2024-02-20T10:02:42Z</dcterms:modified>
</cp:coreProperties>
</file>